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6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E8"/>
    <a:srgbClr val="FFE79B"/>
    <a:srgbClr val="E86EC8"/>
    <a:srgbClr val="D8EEC0"/>
    <a:srgbClr val="C26AD4"/>
    <a:srgbClr val="D668CE"/>
    <a:srgbClr val="266678"/>
    <a:srgbClr val="2B7589"/>
    <a:srgbClr val="E1F2CE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jpeg"/><Relationship Id="rId15" Type="http://schemas.openxmlformats.org/officeDocument/2006/relationships/image" Target="../media/image18.gif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gif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jpeg"/><Relationship Id="rId16" Type="http://schemas.openxmlformats.org/officeDocument/2006/relationships/image" Target="../media/image43.gif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gif"/><Relationship Id="rId10" Type="http://schemas.openxmlformats.org/officeDocument/2006/relationships/image" Target="../media/image37.png"/><Relationship Id="rId19" Type="http://schemas.openxmlformats.org/officeDocument/2006/relationships/image" Target="../media/image46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gif"/><Relationship Id="rId18" Type="http://schemas.openxmlformats.org/officeDocument/2006/relationships/image" Target="../media/image64.jpe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jpeg"/><Relationship Id="rId12" Type="http://schemas.openxmlformats.org/officeDocument/2006/relationships/image" Target="../media/image58.gif"/><Relationship Id="rId17" Type="http://schemas.openxmlformats.org/officeDocument/2006/relationships/image" Target="../media/image63.jpeg"/><Relationship Id="rId25" Type="http://schemas.openxmlformats.org/officeDocument/2006/relationships/image" Target="../media/image71.png"/><Relationship Id="rId2" Type="http://schemas.openxmlformats.org/officeDocument/2006/relationships/image" Target="../media/image48.jpeg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24" Type="http://schemas.openxmlformats.org/officeDocument/2006/relationships/image" Target="../media/image70.gif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23" Type="http://schemas.openxmlformats.org/officeDocument/2006/relationships/image" Target="../media/image69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jpeg"/><Relationship Id="rId7" Type="http://schemas.openxmlformats.org/officeDocument/2006/relationships/image" Target="../media/image77.png"/><Relationship Id="rId12" Type="http://schemas.openxmlformats.org/officeDocument/2006/relationships/image" Target="../media/image82.jpeg"/><Relationship Id="rId17" Type="http://schemas.openxmlformats.org/officeDocument/2006/relationships/image" Target="../media/image87.png"/><Relationship Id="rId25" Type="http://schemas.openxmlformats.org/officeDocument/2006/relationships/image" Target="../media/image95.jpe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24" Type="http://schemas.openxmlformats.org/officeDocument/2006/relationships/image" Target="../media/image94.png"/><Relationship Id="rId5" Type="http://schemas.openxmlformats.org/officeDocument/2006/relationships/image" Target="../media/image75.jpeg"/><Relationship Id="rId15" Type="http://schemas.openxmlformats.org/officeDocument/2006/relationships/image" Target="../media/image85.png"/><Relationship Id="rId23" Type="http://schemas.openxmlformats.org/officeDocument/2006/relationships/image" Target="../media/image93.jpeg"/><Relationship Id="rId10" Type="http://schemas.openxmlformats.org/officeDocument/2006/relationships/image" Target="../media/image80.jpe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jpeg"/><Relationship Id="rId22" Type="http://schemas.openxmlformats.org/officeDocument/2006/relationships/image" Target="../media/image92.png"/><Relationship Id="rId27" Type="http://schemas.openxmlformats.org/officeDocument/2006/relationships/image" Target="../media/image9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2000">
              <a:srgbClr val="E86EC8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Клипарты\Звук П\шшш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019800" y="3276600"/>
            <a:ext cx="1295400" cy="1295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E:\Клипарты\Звук Л\лиса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524000" y="4876800"/>
            <a:ext cx="1219200" cy="13452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E:\Июнь 2013\0_893f6_8601fb4a_XL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95800" y="3677387"/>
            <a:ext cx="1143000" cy="742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rot="19945392">
            <a:off x="1378657" y="2166977"/>
            <a:ext cx="4979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230804"/>
              </a:avLst>
            </a:prstTxWarp>
            <a:spAutoFit/>
          </a:bodyPr>
          <a:lstStyle/>
          <a:p>
            <a:pPr algn="ctr"/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Искатель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05600" y="518160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5257800"/>
            <a:ext cx="152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Звук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28600" y="2286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 3"/>
          <p:cNvSpPr/>
          <p:nvPr/>
        </p:nvSpPr>
        <p:spPr>
          <a:xfrm>
            <a:off x="762000" y="1047750"/>
            <a:ext cx="7620000" cy="4762500"/>
          </a:xfrm>
          <a:prstGeom prst="swooshArrow">
            <a:avLst>
              <a:gd name="adj1" fmla="val 25000"/>
              <a:gd name="adj2" fmla="val 25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6324600" y="2057400"/>
            <a:ext cx="541020" cy="5410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4419600" y="2667000"/>
            <a:ext cx="403860" cy="4038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2743200" y="3505200"/>
            <a:ext cx="304800" cy="3048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1524000" y="4572000"/>
            <a:ext cx="175260" cy="1752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381000" y="3810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2978" y="4038600"/>
            <a:ext cx="1178472" cy="9906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2000">
              <a:srgbClr val="E86EC8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3"/>
          <p:cNvSpPr/>
          <p:nvPr/>
        </p:nvSpPr>
        <p:spPr>
          <a:xfrm rot="10800000">
            <a:off x="5029200" y="609600"/>
            <a:ext cx="3657600" cy="1676400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 3"/>
          <p:cNvSpPr/>
          <p:nvPr/>
        </p:nvSpPr>
        <p:spPr>
          <a:xfrm rot="10016554">
            <a:off x="5016265" y="1563069"/>
            <a:ext cx="3925561" cy="1808349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28600" y="1600200"/>
            <a:ext cx="495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       </a:t>
            </a:r>
            <a:r>
              <a:rPr lang="ru-RU" sz="2800" dirty="0">
                <a:solidFill>
                  <a:srgbClr val="7030A0"/>
                </a:solidFill>
              </a:rPr>
              <a:t>Цель: </a:t>
            </a:r>
            <a:r>
              <a:rPr lang="ru-RU" sz="2800" dirty="0">
                <a:solidFill>
                  <a:srgbClr val="266678"/>
                </a:solidFill>
              </a:rPr>
              <a:t>автоматизация </a:t>
            </a:r>
          </a:p>
          <a:p>
            <a:r>
              <a:rPr lang="ru-RU" sz="2800" dirty="0">
                <a:solidFill>
                  <a:srgbClr val="266678"/>
                </a:solidFill>
              </a:rPr>
              <a:t>          звука «Ш» в словах.</a:t>
            </a:r>
            <a:endParaRPr lang="ru-RU" sz="3200" dirty="0">
              <a:solidFill>
                <a:srgbClr val="266678"/>
              </a:solidFill>
            </a:endParaRPr>
          </a:p>
          <a:p>
            <a:pPr algn="ctr"/>
            <a:endParaRPr lang="ru-RU" sz="2800" dirty="0">
              <a:solidFill>
                <a:srgbClr val="266678"/>
              </a:solidFill>
            </a:endParaRPr>
          </a:p>
          <a:p>
            <a:pPr algn="ctr"/>
            <a:r>
              <a:rPr lang="ru-RU" sz="2800" dirty="0">
                <a:solidFill>
                  <a:srgbClr val="266678"/>
                </a:solidFill>
              </a:rPr>
              <a:t>Инструкцию и названия картинок смотрите,  щелкнув по кнопке</a:t>
            </a:r>
          </a:p>
          <a:p>
            <a:pPr algn="ctr"/>
            <a:endParaRPr lang="ru-RU" sz="2800" dirty="0">
              <a:solidFill>
                <a:srgbClr val="266678"/>
              </a:solidFill>
            </a:endParaRPr>
          </a:p>
          <a:p>
            <a:pPr algn="ctr"/>
            <a:r>
              <a:rPr lang="ru-RU" sz="2800" dirty="0">
                <a:solidFill>
                  <a:srgbClr val="266678"/>
                </a:solidFill>
              </a:rPr>
              <a:t>Листать слайды – кнопка </a:t>
            </a: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3657600" y="396240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8600" y="2286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81000" y="3810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 3"/>
          <p:cNvSpPr/>
          <p:nvPr/>
        </p:nvSpPr>
        <p:spPr>
          <a:xfrm rot="9440847">
            <a:off x="5251754" y="2926996"/>
            <a:ext cx="3657600" cy="1642470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4724400" y="48006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юнь 2013\965a3a1364c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3" name="Picture 9" descr="E:\Клипарты\Звук Л\лиса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1676400" y="3535680"/>
            <a:ext cx="762000" cy="731520"/>
          </a:xfrm>
          <a:prstGeom prst="rect">
            <a:avLst/>
          </a:prstGeom>
          <a:noFill/>
        </p:spPr>
      </p:pic>
      <p:pic>
        <p:nvPicPr>
          <p:cNvPr id="1030" name="Picture 6" descr="E:\Клипарты\Звук Л\лиса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457200" y="4191000"/>
            <a:ext cx="1066800" cy="938784"/>
          </a:xfrm>
          <a:prstGeom prst="rect">
            <a:avLst/>
          </a:prstGeom>
          <a:noFill/>
        </p:spPr>
      </p:pic>
      <p:pic>
        <p:nvPicPr>
          <p:cNvPr id="1032" name="Picture 8" descr="E:\Клипарты\Звук Л\лиса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62000" y="5562600"/>
            <a:ext cx="914400" cy="1097280"/>
          </a:xfrm>
          <a:prstGeom prst="rect">
            <a:avLst/>
          </a:prstGeom>
          <a:noFill/>
        </p:spPr>
      </p:pic>
      <p:pic>
        <p:nvPicPr>
          <p:cNvPr id="1036" name="Picture 12" descr="E:\Клипарты\Звук Л\лиса5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46933" y="3657600"/>
            <a:ext cx="982267" cy="838200"/>
          </a:xfrm>
          <a:prstGeom prst="rect">
            <a:avLst/>
          </a:prstGeom>
          <a:noFill/>
        </p:spPr>
      </p:pic>
      <p:pic>
        <p:nvPicPr>
          <p:cNvPr id="1037" name="Picture 13" descr="E:\Клипарты\Звук Л\лиса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962399" y="5941566"/>
            <a:ext cx="1066801" cy="611633"/>
          </a:xfrm>
          <a:prstGeom prst="rect">
            <a:avLst/>
          </a:prstGeom>
          <a:noFill/>
        </p:spPr>
      </p:pic>
      <p:pic>
        <p:nvPicPr>
          <p:cNvPr id="1026" name="Picture 2" descr="E:\Клипарты\Звук Л\лиса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3962400"/>
            <a:ext cx="1295400" cy="1429312"/>
          </a:xfrm>
          <a:prstGeom prst="rect">
            <a:avLst/>
          </a:prstGeom>
          <a:noFill/>
        </p:spPr>
      </p:pic>
      <p:grpSp>
        <p:nvGrpSpPr>
          <p:cNvPr id="2" name="Группа 15"/>
          <p:cNvGrpSpPr/>
          <p:nvPr/>
        </p:nvGrpSpPr>
        <p:grpSpPr>
          <a:xfrm>
            <a:off x="76200" y="76200"/>
            <a:ext cx="1676400" cy="1676400"/>
            <a:chOff x="76200" y="76200"/>
            <a:chExt cx="1676400" cy="16764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62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E:\Клипарты\Звук Ш\1231710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28600"/>
              <a:ext cx="906780" cy="1295400"/>
            </a:xfrm>
            <a:prstGeom prst="rect">
              <a:avLst/>
            </a:prstGeom>
            <a:noFill/>
          </p:spPr>
        </p:pic>
      </p:grpSp>
      <p:grpSp>
        <p:nvGrpSpPr>
          <p:cNvPr id="8" name="Группа 18"/>
          <p:cNvGrpSpPr/>
          <p:nvPr/>
        </p:nvGrpSpPr>
        <p:grpSpPr>
          <a:xfrm>
            <a:off x="76200" y="1828800"/>
            <a:ext cx="1676400" cy="1600200"/>
            <a:chOff x="76200" y="1828800"/>
            <a:chExt cx="1676400" cy="16002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200" y="1828800"/>
              <a:ext cx="16764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E:\Клипарты\Звук Ш\шиповник1.jp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057400"/>
              <a:ext cx="1327150" cy="1188798"/>
            </a:xfrm>
            <a:prstGeom prst="rect">
              <a:avLst/>
            </a:prstGeom>
            <a:noFill/>
          </p:spPr>
        </p:pic>
      </p:grpSp>
      <p:grpSp>
        <p:nvGrpSpPr>
          <p:cNvPr id="9" name="Группа 20"/>
          <p:cNvGrpSpPr/>
          <p:nvPr/>
        </p:nvGrpSpPr>
        <p:grpSpPr>
          <a:xfrm>
            <a:off x="76200" y="3505200"/>
            <a:ext cx="1676400" cy="1600200"/>
            <a:chOff x="76200" y="3505200"/>
            <a:chExt cx="1676400" cy="16002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200" y="3505200"/>
              <a:ext cx="16764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6" descr="E:\Клипарты\Звук Ш\шашлык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28600" y="3810000"/>
              <a:ext cx="1344613" cy="941714"/>
            </a:xfrm>
            <a:prstGeom prst="rect">
              <a:avLst/>
            </a:prstGeom>
            <a:noFill/>
          </p:spPr>
        </p:pic>
      </p:grpSp>
      <p:grpSp>
        <p:nvGrpSpPr>
          <p:cNvPr id="14" name="Группа 22"/>
          <p:cNvGrpSpPr/>
          <p:nvPr/>
        </p:nvGrpSpPr>
        <p:grpSpPr>
          <a:xfrm>
            <a:off x="76200" y="5181600"/>
            <a:ext cx="1676400" cy="1600200"/>
            <a:chOff x="76200" y="5181600"/>
            <a:chExt cx="1676400" cy="16002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6200" y="5181600"/>
              <a:ext cx="1676400" cy="1600200"/>
            </a:xfrm>
            <a:prstGeom prst="rect">
              <a:avLst/>
            </a:prstGeom>
            <a:solidFill>
              <a:srgbClr val="BEE395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E:\Клипарты\Звук Ш\Безимени-5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77812" y="5489917"/>
              <a:ext cx="1233488" cy="910883"/>
            </a:xfrm>
            <a:prstGeom prst="rect">
              <a:avLst/>
            </a:prstGeom>
            <a:noFill/>
          </p:spPr>
        </p:pic>
      </p:grpSp>
      <p:grpSp>
        <p:nvGrpSpPr>
          <p:cNvPr id="15" name="Группа 25"/>
          <p:cNvGrpSpPr/>
          <p:nvPr/>
        </p:nvGrpSpPr>
        <p:grpSpPr>
          <a:xfrm>
            <a:off x="1828800" y="76200"/>
            <a:ext cx="1752600" cy="1676400"/>
            <a:chOff x="1828800" y="76200"/>
            <a:chExt cx="1676400" cy="16764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8288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8" descr="E:\Клипарты\Звук Ш\x_8e95f369.jp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7289" y="320675"/>
              <a:ext cx="1365511" cy="1127125"/>
            </a:xfrm>
            <a:prstGeom prst="rect">
              <a:avLst/>
            </a:prstGeom>
            <a:noFill/>
          </p:spPr>
        </p:pic>
      </p:grpSp>
      <p:grpSp>
        <p:nvGrpSpPr>
          <p:cNvPr id="16" name="Группа 29"/>
          <p:cNvGrpSpPr/>
          <p:nvPr/>
        </p:nvGrpSpPr>
        <p:grpSpPr>
          <a:xfrm>
            <a:off x="3657600" y="76200"/>
            <a:ext cx="1752600" cy="1676400"/>
            <a:chOff x="3581400" y="76200"/>
            <a:chExt cx="1676400" cy="16764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5814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9" descr="E:\Клипарты\Звук Ш\RTC3903_enl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3483" y="533400"/>
              <a:ext cx="1381918" cy="921279"/>
            </a:xfrm>
            <a:prstGeom prst="rect">
              <a:avLst/>
            </a:prstGeom>
            <a:noFill/>
          </p:spPr>
        </p:pic>
      </p:grpSp>
      <p:grpSp>
        <p:nvGrpSpPr>
          <p:cNvPr id="17" name="Группа 61"/>
          <p:cNvGrpSpPr/>
          <p:nvPr/>
        </p:nvGrpSpPr>
        <p:grpSpPr>
          <a:xfrm>
            <a:off x="5486400" y="76200"/>
            <a:ext cx="1752600" cy="1676400"/>
            <a:chOff x="5486400" y="76200"/>
            <a:chExt cx="1752600" cy="16764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486400" y="76200"/>
              <a:ext cx="1752600" cy="1676400"/>
            </a:xfrm>
            <a:prstGeom prst="rect">
              <a:avLst/>
            </a:prstGeom>
            <a:solidFill>
              <a:srgbClr val="CCEAAC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E:\Клипарты\Звук Ш\cap1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805055" y="251706"/>
              <a:ext cx="1115291" cy="1348494"/>
            </a:xfrm>
            <a:prstGeom prst="rect">
              <a:avLst/>
            </a:prstGeom>
            <a:noFill/>
          </p:spPr>
        </p:pic>
      </p:grpSp>
      <p:grpSp>
        <p:nvGrpSpPr>
          <p:cNvPr id="18" name="Группа 37"/>
          <p:cNvGrpSpPr/>
          <p:nvPr/>
        </p:nvGrpSpPr>
        <p:grpSpPr>
          <a:xfrm>
            <a:off x="7315200" y="76200"/>
            <a:ext cx="1752600" cy="1676400"/>
            <a:chOff x="7315200" y="76200"/>
            <a:chExt cx="1752600" cy="16764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315200" y="76200"/>
              <a:ext cx="17526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 descr="E:\Клипарты\Звук Ш\88410.pn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772401" y="228600"/>
              <a:ext cx="762000" cy="1371600"/>
            </a:xfrm>
            <a:prstGeom prst="rect">
              <a:avLst/>
            </a:prstGeom>
            <a:noFill/>
          </p:spPr>
        </p:pic>
      </p:grpSp>
      <p:grpSp>
        <p:nvGrpSpPr>
          <p:cNvPr id="19" name="Группа 41"/>
          <p:cNvGrpSpPr/>
          <p:nvPr/>
        </p:nvGrpSpPr>
        <p:grpSpPr>
          <a:xfrm>
            <a:off x="1828800" y="1828800"/>
            <a:ext cx="1752600" cy="1600200"/>
            <a:chOff x="1828800" y="1828800"/>
            <a:chExt cx="1752600" cy="16002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8288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E:\Звук Ш\Картинки на звук Ш\клипарт звук ш\5.pn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2209800" y="1981200"/>
              <a:ext cx="875506" cy="1252537"/>
            </a:xfrm>
            <a:prstGeom prst="rect">
              <a:avLst/>
            </a:prstGeom>
            <a:noFill/>
          </p:spPr>
        </p:pic>
      </p:grpSp>
      <p:grpSp>
        <p:nvGrpSpPr>
          <p:cNvPr id="20" name="Группа 44"/>
          <p:cNvGrpSpPr/>
          <p:nvPr/>
        </p:nvGrpSpPr>
        <p:grpSpPr>
          <a:xfrm>
            <a:off x="5486400" y="1828800"/>
            <a:ext cx="1752600" cy="1600200"/>
            <a:chOff x="3657600" y="1828800"/>
            <a:chExt cx="1752600" cy="16002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6576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9" name="Picture 15" descr="E:\Звук Ш\Картинки на звук Ш\клипарт звук ш\0019-021-SHorty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952962" y="2133600"/>
              <a:ext cx="1185775" cy="1055097"/>
            </a:xfrm>
            <a:prstGeom prst="rect">
              <a:avLst/>
            </a:prstGeom>
            <a:noFill/>
          </p:spPr>
        </p:pic>
      </p:grpSp>
      <p:grpSp>
        <p:nvGrpSpPr>
          <p:cNvPr id="21" name="Группа 47"/>
          <p:cNvGrpSpPr/>
          <p:nvPr/>
        </p:nvGrpSpPr>
        <p:grpSpPr>
          <a:xfrm>
            <a:off x="3657600" y="1828800"/>
            <a:ext cx="1752600" cy="1600200"/>
            <a:chOff x="5486400" y="1828800"/>
            <a:chExt cx="1752600" cy="16002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486400" y="1828800"/>
              <a:ext cx="1752600" cy="1600200"/>
            </a:xfrm>
            <a:prstGeom prst="rect">
              <a:avLst/>
            </a:prstGeom>
            <a:solidFill>
              <a:srgbClr val="DAF0C2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E:\Клипарты\Звук Ш\0_964b6_4b6f49d9_L.pn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5638800" y="1828800"/>
              <a:ext cx="1536700" cy="1536700"/>
            </a:xfrm>
            <a:prstGeom prst="rect">
              <a:avLst/>
            </a:prstGeom>
            <a:noFill/>
          </p:spPr>
        </p:pic>
      </p:grpSp>
      <p:grpSp>
        <p:nvGrpSpPr>
          <p:cNvPr id="22" name="Группа 51"/>
          <p:cNvGrpSpPr/>
          <p:nvPr/>
        </p:nvGrpSpPr>
        <p:grpSpPr>
          <a:xfrm>
            <a:off x="7315200" y="1828800"/>
            <a:ext cx="1752600" cy="1600200"/>
            <a:chOff x="7315200" y="1828800"/>
            <a:chExt cx="1752600" cy="16002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3152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 descr="E:\Звук Ш\Картинки на звук Ш\клипарт звук ш\scan 66.jpg"/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15665" y="2085766"/>
              <a:ext cx="1194960" cy="1267034"/>
            </a:xfrm>
            <a:prstGeom prst="rect">
              <a:avLst/>
            </a:prstGeom>
            <a:noFill/>
          </p:spPr>
        </p:pic>
      </p:grpSp>
      <p:grpSp>
        <p:nvGrpSpPr>
          <p:cNvPr id="23" name="Группа 54"/>
          <p:cNvGrpSpPr/>
          <p:nvPr/>
        </p:nvGrpSpPr>
        <p:grpSpPr>
          <a:xfrm>
            <a:off x="1828800" y="3505200"/>
            <a:ext cx="1752600" cy="1600200"/>
            <a:chOff x="1828800" y="3505200"/>
            <a:chExt cx="1752600" cy="16002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828800" y="3505200"/>
              <a:ext cx="1752600" cy="1600200"/>
            </a:xfrm>
            <a:prstGeom prst="rect">
              <a:avLst/>
            </a:prstGeom>
            <a:solidFill>
              <a:srgbClr val="BEE395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3" name="Picture 19" descr="E:\Звук Ш\Картинки на звук Ш\клипарт звук ш\scan 101.jpg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3581400"/>
              <a:ext cx="838200" cy="1365361"/>
            </a:xfrm>
            <a:prstGeom prst="rect">
              <a:avLst/>
            </a:prstGeom>
            <a:noFill/>
          </p:spPr>
        </p:pic>
      </p:grpSp>
      <p:grpSp>
        <p:nvGrpSpPr>
          <p:cNvPr id="25" name="Группа 57"/>
          <p:cNvGrpSpPr/>
          <p:nvPr/>
        </p:nvGrpSpPr>
        <p:grpSpPr>
          <a:xfrm>
            <a:off x="3657600" y="3505200"/>
            <a:ext cx="1752600" cy="1600200"/>
            <a:chOff x="3657600" y="3505200"/>
            <a:chExt cx="1752600" cy="16002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657600" y="35052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 descr="E:\Звук Ш\Картинки на звук Ш\клипарт звук ш\scan 152.jpg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3886200"/>
              <a:ext cx="957262" cy="768350"/>
            </a:xfrm>
            <a:prstGeom prst="rect">
              <a:avLst/>
            </a:prstGeom>
            <a:noFill/>
          </p:spPr>
        </p:pic>
      </p:grpSp>
      <p:grpSp>
        <p:nvGrpSpPr>
          <p:cNvPr id="26" name="Группа 64"/>
          <p:cNvGrpSpPr/>
          <p:nvPr/>
        </p:nvGrpSpPr>
        <p:grpSpPr>
          <a:xfrm>
            <a:off x="3657600" y="5181600"/>
            <a:ext cx="1752600" cy="1600200"/>
            <a:chOff x="3657600" y="5181600"/>
            <a:chExt cx="1752600" cy="16002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657600" y="51816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 descr="E:\Звук Ш\Картинки на звук Ш\клипарт звук ш\x_c2fd5fad.jpg"/>
            <p:cNvPicPr>
              <a:picLocks noChangeAspect="1" noChangeArrowheads="1"/>
            </p:cNvPicPr>
            <p:nvPr/>
          </p:nvPicPr>
          <p:blipFill>
            <a:blip r:embed="rId23" cstate="screen">
              <a:clrChange>
                <a:clrFrom>
                  <a:srgbClr val="E3E0F1"/>
                </a:clrFrom>
                <a:clrTo>
                  <a:srgbClr val="E3E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1345" y="5334000"/>
              <a:ext cx="1144055" cy="1265547"/>
            </a:xfrm>
            <a:prstGeom prst="rect">
              <a:avLst/>
            </a:prstGeom>
            <a:noFill/>
          </p:spPr>
        </p:pic>
      </p:grpSp>
      <p:pic>
        <p:nvPicPr>
          <p:cNvPr id="3" name="Picture 2" descr="E:\Клипарты\Звук Л\лиса.pn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 flipH="1">
            <a:off x="2209800" y="5791200"/>
            <a:ext cx="838200" cy="647472"/>
          </a:xfrm>
          <a:prstGeom prst="rect">
            <a:avLst/>
          </a:prstGeom>
          <a:noFill/>
        </p:spPr>
      </p:pic>
      <p:grpSp>
        <p:nvGrpSpPr>
          <p:cNvPr id="27" name="Группа 60"/>
          <p:cNvGrpSpPr/>
          <p:nvPr/>
        </p:nvGrpSpPr>
        <p:grpSpPr>
          <a:xfrm>
            <a:off x="1828800" y="5181600"/>
            <a:ext cx="1752600" cy="1600200"/>
            <a:chOff x="5486400" y="3505200"/>
            <a:chExt cx="1752600" cy="16002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486400" y="35052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5" name="Picture 21" descr="E:\Клипарты\Звук Ш\z_9fa4a179.jpg"/>
            <p:cNvPicPr>
              <a:picLocks noChangeAspect="1" noChangeArrowheads="1"/>
            </p:cNvPicPr>
            <p:nvPr/>
          </p:nvPicPr>
          <p:blipFill>
            <a:blip r:embed="rId25" cstate="screen">
              <a:clrChange>
                <a:clrFrom>
                  <a:srgbClr val="FDFCF7"/>
                </a:clrFrom>
                <a:clrTo>
                  <a:srgbClr val="FDFC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3657600"/>
              <a:ext cx="880393" cy="1326828"/>
            </a:xfrm>
            <a:prstGeom prst="rect">
              <a:avLst/>
            </a:prstGeom>
            <a:noFill/>
          </p:spPr>
        </p:pic>
      </p:grpSp>
      <p:sp>
        <p:nvSpPr>
          <p:cNvPr id="58" name="Прямоугольник 57"/>
          <p:cNvSpPr/>
          <p:nvPr/>
        </p:nvSpPr>
        <p:spPr>
          <a:xfrm>
            <a:off x="5486400" y="3429000"/>
            <a:ext cx="3581400" cy="3352800"/>
          </a:xfrm>
          <a:prstGeom prst="rect">
            <a:avLst/>
          </a:prstGeom>
          <a:solidFill>
            <a:srgbClr val="E5F4D4"/>
          </a:solidFill>
          <a:ln w="11112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Инструкция:  «Помоги лисице найти лисят. Называй картинки и щелкай по ним мышкой.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Картинки: шишка, шарф, шахматы, шапка, шарики, шиповник, шина, шатер,  шорты, шоколад, шашлык, шампунь, шайба, шило, шуба, ширма.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Щелкните по тексту,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чтобы скрыть его.</a:t>
            </a:r>
          </a:p>
        </p:txBody>
      </p:sp>
      <p:sp>
        <p:nvSpPr>
          <p:cNvPr id="60" name="Управляющая кнопка: справка 59">
            <a:hlinkClick r:id="" action="ppaction://noaction" highlightClick="1"/>
          </p:cNvPr>
          <p:cNvSpPr/>
          <p:nvPr/>
        </p:nvSpPr>
        <p:spPr>
          <a:xfrm>
            <a:off x="8763000" y="7620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D8EE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2276E-7 C -3.33333E-6 3.42276E-7 0.3 0.0377 0.6 0.076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89E-6 C 0.22518 -0.00555 0.45087 -0.01087 0.54167 -0.013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6679E-6 C 2.77556E-17 0.00024 0.27465 0.0821 0.55 0.1644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4209E-6 C -5.55556E-7 -4.54209E-6 0.1599 0.11934 0.32049 0.238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1314E-6 C -0.00035 -1.81314E-6 0.24774 0.02614 0.49583 0.0527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9722E-6 C 3.33333E-6 0.00023 0.21649 0.01087 0.43333 0.0224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липарты\Фоны\Fon_008\Морские фоны\3f641dfa17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172200" y="3962400"/>
            <a:ext cx="642116" cy="539750"/>
          </a:xfrm>
          <a:prstGeom prst="rect">
            <a:avLst/>
          </a:prstGeom>
          <a:noFill/>
        </p:spPr>
      </p:pic>
      <p:pic>
        <p:nvPicPr>
          <p:cNvPr id="4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715000" y="5410200"/>
            <a:ext cx="642116" cy="539750"/>
          </a:xfrm>
          <a:prstGeom prst="rect">
            <a:avLst/>
          </a:prstGeom>
          <a:noFill/>
        </p:spPr>
      </p:pic>
      <p:pic>
        <p:nvPicPr>
          <p:cNvPr id="5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001000" y="4038600"/>
            <a:ext cx="642116" cy="539750"/>
          </a:xfrm>
          <a:prstGeom prst="rect">
            <a:avLst/>
          </a:prstGeom>
          <a:noFill/>
        </p:spPr>
      </p:pic>
      <p:pic>
        <p:nvPicPr>
          <p:cNvPr id="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4916" y="5638800"/>
            <a:ext cx="653284" cy="549138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76200" y="1752600"/>
            <a:ext cx="1676400" cy="1600200"/>
            <a:chOff x="76200" y="1752600"/>
            <a:chExt cx="1676400" cy="1600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6200" y="17526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E:\Клипарты\Звук Ш\8ш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228600" y="1871662"/>
              <a:ext cx="1328738" cy="1328738"/>
            </a:xfrm>
            <a:prstGeom prst="rect">
              <a:avLst/>
            </a:prstGeom>
            <a:noFill/>
          </p:spPr>
        </p:pic>
      </p:grpSp>
      <p:grpSp>
        <p:nvGrpSpPr>
          <p:cNvPr id="3" name="Группа 17"/>
          <p:cNvGrpSpPr/>
          <p:nvPr/>
        </p:nvGrpSpPr>
        <p:grpSpPr>
          <a:xfrm>
            <a:off x="-76200" y="-228600"/>
            <a:ext cx="1828800" cy="1905000"/>
            <a:chOff x="-76200" y="-228600"/>
            <a:chExt cx="1828800" cy="1905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2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Клипарты\Звук Ш\0_6f19b_62d29908_XXXL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76200" y="-228600"/>
              <a:ext cx="1748730" cy="1905000"/>
            </a:xfrm>
            <a:prstGeom prst="rect">
              <a:avLst/>
            </a:prstGeom>
            <a:noFill/>
          </p:spPr>
        </p:pic>
      </p:grpSp>
      <p:grpSp>
        <p:nvGrpSpPr>
          <p:cNvPr id="8" name="Группа 20"/>
          <p:cNvGrpSpPr/>
          <p:nvPr/>
        </p:nvGrpSpPr>
        <p:grpSpPr>
          <a:xfrm>
            <a:off x="1828800" y="76200"/>
            <a:ext cx="1752600" cy="1600200"/>
            <a:chOff x="1828800" y="76200"/>
            <a:chExt cx="1676400" cy="16002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8288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E:\Клипарты\Звук Ш\636298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057400" y="336252"/>
              <a:ext cx="1143000" cy="1139861"/>
            </a:xfrm>
            <a:prstGeom prst="rect">
              <a:avLst/>
            </a:prstGeom>
            <a:noFill/>
          </p:spPr>
        </p:pic>
      </p:grpSp>
      <p:grpSp>
        <p:nvGrpSpPr>
          <p:cNvPr id="10" name="Группа 23"/>
          <p:cNvGrpSpPr/>
          <p:nvPr/>
        </p:nvGrpSpPr>
        <p:grpSpPr>
          <a:xfrm>
            <a:off x="3657600" y="76200"/>
            <a:ext cx="1752600" cy="1600200"/>
            <a:chOff x="3581400" y="76200"/>
            <a:chExt cx="1676400" cy="16002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5814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E:\Клипарты\Звук Ш\a14628e79045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038600" y="247274"/>
              <a:ext cx="762000" cy="1276726"/>
            </a:xfrm>
            <a:prstGeom prst="rect">
              <a:avLst/>
            </a:prstGeom>
            <a:noFill/>
          </p:spPr>
        </p:pic>
      </p:grpSp>
      <p:grpSp>
        <p:nvGrpSpPr>
          <p:cNvPr id="11" name="Группа 26"/>
          <p:cNvGrpSpPr/>
          <p:nvPr/>
        </p:nvGrpSpPr>
        <p:grpSpPr>
          <a:xfrm>
            <a:off x="5486400" y="76200"/>
            <a:ext cx="1752600" cy="1600200"/>
            <a:chOff x="5334000" y="76200"/>
            <a:chExt cx="1676400" cy="16002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3340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3" name="Picture 9" descr="E:\Клипарты\Звук Ш\scan 105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08650" y="283311"/>
              <a:ext cx="920750" cy="1240689"/>
            </a:xfrm>
            <a:prstGeom prst="rect">
              <a:avLst/>
            </a:prstGeom>
            <a:noFill/>
          </p:spPr>
        </p:pic>
      </p:grpSp>
      <p:grpSp>
        <p:nvGrpSpPr>
          <p:cNvPr id="12" name="Группа 32"/>
          <p:cNvGrpSpPr/>
          <p:nvPr/>
        </p:nvGrpSpPr>
        <p:grpSpPr>
          <a:xfrm>
            <a:off x="7315200" y="76200"/>
            <a:ext cx="1752600" cy="1600200"/>
            <a:chOff x="7315200" y="76200"/>
            <a:chExt cx="1752600" cy="16002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315200" y="762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5" name="Picture 11" descr="E:\Клипарты\Звук Ш\кушетка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467600" y="533400"/>
              <a:ext cx="1463446" cy="914400"/>
            </a:xfrm>
            <a:prstGeom prst="rect">
              <a:avLst/>
            </a:prstGeom>
            <a:noFill/>
          </p:spPr>
        </p:pic>
      </p:grpSp>
      <p:grpSp>
        <p:nvGrpSpPr>
          <p:cNvPr id="13" name="Группа 35"/>
          <p:cNvGrpSpPr/>
          <p:nvPr/>
        </p:nvGrpSpPr>
        <p:grpSpPr>
          <a:xfrm>
            <a:off x="1828800" y="1752600"/>
            <a:ext cx="1752600" cy="1600200"/>
            <a:chOff x="1828800" y="1752600"/>
            <a:chExt cx="1752600" cy="16002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8288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Picture 13" descr="E:\Звук Ш\Картинки на звук Ш\клипарт звук ш\порошок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86000" y="1981200"/>
              <a:ext cx="783771" cy="1155032"/>
            </a:xfrm>
            <a:prstGeom prst="rect">
              <a:avLst/>
            </a:prstGeom>
            <a:noFill/>
          </p:spPr>
        </p:pic>
      </p:grpSp>
      <p:grpSp>
        <p:nvGrpSpPr>
          <p:cNvPr id="14" name="Группа 38"/>
          <p:cNvGrpSpPr/>
          <p:nvPr/>
        </p:nvGrpSpPr>
        <p:grpSpPr>
          <a:xfrm>
            <a:off x="3657600" y="1752600"/>
            <a:ext cx="1752600" cy="1600200"/>
            <a:chOff x="3657600" y="1752600"/>
            <a:chExt cx="1752600" cy="16002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6576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E:\Звук Ш\Картинки на звук Ш\клипарт звук ш\ошейник.pn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1905000"/>
              <a:ext cx="990600" cy="1304693"/>
            </a:xfrm>
            <a:prstGeom prst="rect">
              <a:avLst/>
            </a:prstGeom>
            <a:noFill/>
          </p:spPr>
        </p:pic>
      </p:grpSp>
      <p:grpSp>
        <p:nvGrpSpPr>
          <p:cNvPr id="15" name="Группа 45"/>
          <p:cNvGrpSpPr/>
          <p:nvPr/>
        </p:nvGrpSpPr>
        <p:grpSpPr>
          <a:xfrm>
            <a:off x="5486400" y="1752600"/>
            <a:ext cx="1752600" cy="1600200"/>
            <a:chOff x="5486400" y="1752600"/>
            <a:chExt cx="1752600" cy="16002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4864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E:\Звук Ш\Картинки на звук Ш\клипарт звук ш\лапша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38800" y="2286000"/>
              <a:ext cx="1409701" cy="609600"/>
            </a:xfrm>
            <a:prstGeom prst="rect">
              <a:avLst/>
            </a:prstGeom>
            <a:noFill/>
          </p:spPr>
        </p:pic>
      </p:grpSp>
      <p:grpSp>
        <p:nvGrpSpPr>
          <p:cNvPr id="18" name="Группа 47"/>
          <p:cNvGrpSpPr/>
          <p:nvPr/>
        </p:nvGrpSpPr>
        <p:grpSpPr>
          <a:xfrm>
            <a:off x="7315200" y="1752600"/>
            <a:ext cx="1752600" cy="1600200"/>
            <a:chOff x="7315200" y="1752600"/>
            <a:chExt cx="1752600" cy="160020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3152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 descr="E:\Звук Ш\Картинки на звук Ш\клипарт звук ш\Veshalka_1_600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2057400"/>
              <a:ext cx="1412875" cy="937207"/>
            </a:xfrm>
            <a:prstGeom prst="rect">
              <a:avLst/>
            </a:prstGeom>
            <a:noFill/>
          </p:spPr>
        </p:pic>
      </p:grpSp>
      <p:grpSp>
        <p:nvGrpSpPr>
          <p:cNvPr id="19" name="Группа 50"/>
          <p:cNvGrpSpPr/>
          <p:nvPr/>
        </p:nvGrpSpPr>
        <p:grpSpPr>
          <a:xfrm>
            <a:off x="7315200" y="3429000"/>
            <a:ext cx="1752600" cy="1600200"/>
            <a:chOff x="7239000" y="3429000"/>
            <a:chExt cx="1752600" cy="16002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239000" y="34290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3" name="Picture 19" descr="E:\Звук Ш\Картинки на звук Ш\клипарт звук ш\sound-sh-119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3505200"/>
              <a:ext cx="1272666" cy="1412875"/>
            </a:xfrm>
            <a:prstGeom prst="rect">
              <a:avLst/>
            </a:prstGeom>
            <a:noFill/>
          </p:spPr>
        </p:pic>
      </p:grpSp>
      <p:grpSp>
        <p:nvGrpSpPr>
          <p:cNvPr id="20" name="Группа 53"/>
          <p:cNvGrpSpPr/>
          <p:nvPr/>
        </p:nvGrpSpPr>
        <p:grpSpPr>
          <a:xfrm>
            <a:off x="5486400" y="3429000"/>
            <a:ext cx="1752600" cy="1600200"/>
            <a:chOff x="5486400" y="3429000"/>
            <a:chExt cx="1752600" cy="16002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486400" y="34290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5" name="Picture 21" descr="E:\Звук Ш\Картинки на звук Ш\клипарт звук ш\17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807856" y="3640979"/>
              <a:ext cx="1112788" cy="1199111"/>
            </a:xfrm>
            <a:prstGeom prst="rect">
              <a:avLst/>
            </a:prstGeom>
            <a:noFill/>
          </p:spPr>
        </p:pic>
      </p:grpSp>
      <p:grpSp>
        <p:nvGrpSpPr>
          <p:cNvPr id="21" name="Группа 56"/>
          <p:cNvGrpSpPr/>
          <p:nvPr/>
        </p:nvGrpSpPr>
        <p:grpSpPr>
          <a:xfrm>
            <a:off x="5486400" y="5105400"/>
            <a:ext cx="1752600" cy="1676400"/>
            <a:chOff x="5486400" y="5105400"/>
            <a:chExt cx="1752600" cy="16764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486400" y="5105400"/>
              <a:ext cx="17526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 descr="E:\Звук Ш\Картинки на звук Ш\клипарт звук ш\каша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76561" y="5486400"/>
              <a:ext cx="1157639" cy="914400"/>
            </a:xfrm>
            <a:prstGeom prst="rect">
              <a:avLst/>
            </a:prstGeom>
            <a:noFill/>
          </p:spPr>
        </p:pic>
      </p:grpSp>
      <p:grpSp>
        <p:nvGrpSpPr>
          <p:cNvPr id="23" name="Группа 63"/>
          <p:cNvGrpSpPr/>
          <p:nvPr/>
        </p:nvGrpSpPr>
        <p:grpSpPr>
          <a:xfrm>
            <a:off x="7315200" y="5105400"/>
            <a:ext cx="1752600" cy="1676400"/>
            <a:chOff x="7315200" y="5105400"/>
            <a:chExt cx="1752600" cy="167640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15200" y="5105400"/>
              <a:ext cx="17526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7" name="Picture 23" descr="E:\Звук Ш\Картинки на звук Ш\клипарт звук ш\sound-sh-117.gif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1" y="5437822"/>
              <a:ext cx="990600" cy="1158571"/>
            </a:xfrm>
            <a:prstGeom prst="rect">
              <a:avLst/>
            </a:prstGeom>
            <a:noFill/>
          </p:spPr>
        </p:pic>
        <p:cxnSp>
          <p:nvCxnSpPr>
            <p:cNvPr id="63" name="Прямая со стрелкой 62"/>
            <p:cNvCxnSpPr/>
            <p:nvPr/>
          </p:nvCxnSpPr>
          <p:spPr>
            <a:xfrm rot="16200000" flipV="1">
              <a:off x="8534400" y="5791200"/>
              <a:ext cx="304800" cy="30480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65"/>
          <p:cNvGrpSpPr/>
          <p:nvPr/>
        </p:nvGrpSpPr>
        <p:grpSpPr>
          <a:xfrm>
            <a:off x="76200" y="5105400"/>
            <a:ext cx="1676400" cy="1676400"/>
            <a:chOff x="76200" y="5105400"/>
            <a:chExt cx="1676400" cy="16764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6200" y="5105400"/>
              <a:ext cx="16764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 descr="E:\Звук Ш\Картинки на звук Ш\клипарт звук ш\pic039m.gif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8674"/>
            <a:stretch>
              <a:fillRect/>
            </a:stretch>
          </p:blipFill>
          <p:spPr bwMode="auto">
            <a:xfrm>
              <a:off x="457200" y="5334000"/>
              <a:ext cx="896937" cy="1287470"/>
            </a:xfrm>
            <a:prstGeom prst="rect">
              <a:avLst/>
            </a:prstGeom>
            <a:noFill/>
          </p:spPr>
        </p:pic>
      </p:grpSp>
      <p:grpSp>
        <p:nvGrpSpPr>
          <p:cNvPr id="25" name="Группа 68"/>
          <p:cNvGrpSpPr/>
          <p:nvPr/>
        </p:nvGrpSpPr>
        <p:grpSpPr>
          <a:xfrm>
            <a:off x="76200" y="3429000"/>
            <a:ext cx="1676400" cy="1600200"/>
            <a:chOff x="76200" y="3429000"/>
            <a:chExt cx="1676400" cy="160020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6200" y="34290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0" name="Picture 26" descr="E:\Звук Ш\Картинки на звук Ш\клипарт звук ш\deng84.png"/>
            <p:cNvPicPr>
              <a:picLocks noChangeAspect="1" noChangeArrowheads="1"/>
            </p:cNvPicPr>
            <p:nvPr/>
          </p:nvPicPr>
          <p:blipFill>
            <a:blip r:embed="rId20" cstate="screen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04800" y="3834857"/>
              <a:ext cx="1143000" cy="965743"/>
            </a:xfrm>
            <a:prstGeom prst="rect">
              <a:avLst/>
            </a:prstGeom>
            <a:noFill/>
          </p:spPr>
        </p:pic>
      </p:grpSp>
      <p:sp>
        <p:nvSpPr>
          <p:cNvPr id="57" name="Прямоугольник 56"/>
          <p:cNvSpPr/>
          <p:nvPr/>
        </p:nvSpPr>
        <p:spPr>
          <a:xfrm>
            <a:off x="1828800" y="3429000"/>
            <a:ext cx="3581400" cy="3352800"/>
          </a:xfrm>
          <a:prstGeom prst="rect">
            <a:avLst/>
          </a:prstGeom>
          <a:solidFill>
            <a:srgbClr val="FFE79B"/>
          </a:solidFill>
          <a:ln w="111125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Инструкция: «Помоги лебедям найти своих птенцов. Называй картинки и щелкай по ним мышкой.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Картинки: мешок, шашки, кувшин, вешалка, кушетка, лошадка, порошок, ошейник, лапша, вешалка, кошелек, груша, решетка, шинель, каша, капюшон.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Щелкните по тексту,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чтобы скрыть его.</a:t>
            </a:r>
          </a:p>
        </p:txBody>
      </p:sp>
      <p:sp>
        <p:nvSpPr>
          <p:cNvPr id="61" name="Управляющая кнопка: справка 60">
            <a:hlinkClick r:id="" action="ppaction://noaction" highlightClick="1"/>
          </p:cNvPr>
          <p:cNvSpPr/>
          <p:nvPr/>
        </p:nvSpPr>
        <p:spPr>
          <a:xfrm>
            <a:off x="8763000" y="76200"/>
            <a:ext cx="304800" cy="304800"/>
          </a:xfrm>
          <a:prstGeom prst="actionButtonHelp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5532E-7 C 5.55556E-7 4.25532E-7 -0.18438 0.00809 -0.3684 0.0161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5809E-6 C 5.55556E-7 1.25809E-6 -0.10087 0.03585 -0.20174 0.0716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6059E-6 C 5.55556E-7 -4.56059E-6 -0.08004 -0.03099 -0.16007 -0.061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9593E-6 C -5.55556E-7 2.39593E-6 0.13073 -0.01342 0.26164 -0.0266 " pathEditMode="relative" ptsTypes="aA">
                                      <p:cBhvr>
                                        <p:cTn id="1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Осень 6\0_661fd_277dfea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8807" cy="6858000"/>
          </a:xfrm>
          <a:prstGeom prst="rect">
            <a:avLst/>
          </a:prstGeom>
          <a:noFill/>
        </p:spPr>
      </p:pic>
      <p:pic>
        <p:nvPicPr>
          <p:cNvPr id="2050" name="Picture 2" descr="E:\Июнь 2013\0_923b6_320d085a_XL.pn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 flipH="1">
            <a:off x="2667000" y="5715000"/>
            <a:ext cx="609600" cy="662609"/>
          </a:xfrm>
          <a:prstGeom prst="rect">
            <a:avLst/>
          </a:prstGeom>
          <a:noFill/>
        </p:spPr>
      </p:pic>
      <p:pic>
        <p:nvPicPr>
          <p:cNvPr id="2051" name="Picture 3" descr="E:\Июнь 2013\9454d40bd98427dfe5f083e260917a8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09600" y="4419600"/>
            <a:ext cx="836566" cy="557213"/>
          </a:xfrm>
          <a:prstGeom prst="rect">
            <a:avLst/>
          </a:prstGeom>
          <a:noFill/>
        </p:spPr>
      </p:pic>
      <p:pic>
        <p:nvPicPr>
          <p:cNvPr id="2053" name="Picture 5" descr="E:\Июнь 2013\1060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486400" y="5181600"/>
            <a:ext cx="592896" cy="547688"/>
          </a:xfrm>
          <a:prstGeom prst="rect">
            <a:avLst/>
          </a:prstGeom>
          <a:noFill/>
        </p:spPr>
      </p:pic>
      <p:pic>
        <p:nvPicPr>
          <p:cNvPr id="2054" name="Picture 6" descr="E:\Июнь 2013\0_893f6_8601fb4a_XL.png"/>
          <p:cNvPicPr>
            <a:picLocks noChangeAspect="1" noChangeArrowheads="1"/>
          </p:cNvPicPr>
          <p:nvPr/>
        </p:nvPicPr>
        <p:blipFill>
          <a:blip r:embed="rId6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228600" y="5334000"/>
            <a:ext cx="606294" cy="393700"/>
          </a:xfrm>
          <a:prstGeom prst="rect">
            <a:avLst/>
          </a:prstGeom>
          <a:noFill/>
        </p:spPr>
      </p:pic>
      <p:pic>
        <p:nvPicPr>
          <p:cNvPr id="1027" name="Picture 3" descr="E:\Клипарты\Животные\zagadki_03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7804484" y="5867400"/>
            <a:ext cx="757990" cy="533400"/>
          </a:xfrm>
          <a:prstGeom prst="rect">
            <a:avLst/>
          </a:prstGeom>
          <a:noFill/>
        </p:spPr>
      </p:pic>
      <p:pic>
        <p:nvPicPr>
          <p:cNvPr id="10" name="Picture 2" descr="E:\Июнь 2013\0_923b6_320d085a_XL.png"/>
          <p:cNvPicPr>
            <a:picLocks noChangeAspect="1" noChangeArrowheads="1"/>
          </p:cNvPicPr>
          <p:nvPr/>
        </p:nvPicPr>
        <p:blipFill>
          <a:blip r:embed="rId8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7930896" y="4572000"/>
            <a:ext cx="527304" cy="573157"/>
          </a:xfrm>
          <a:prstGeom prst="rect">
            <a:avLst/>
          </a:prstGeom>
          <a:noFill/>
        </p:spPr>
      </p:pic>
      <p:pic>
        <p:nvPicPr>
          <p:cNvPr id="11" name="Picture 4" descr="E:\Июнь 2013\zagadki_03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2819400" y="3581400"/>
            <a:ext cx="331075" cy="228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5181600"/>
            <a:ext cx="1745673" cy="16002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E:\Звук Ш\Картинки на звук Ш\клипарт звук ш\reeds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257800"/>
            <a:ext cx="1371600" cy="13989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28800" y="518160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15200" y="518160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E:\Клипарты\Звук Ш\мышка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0" y="5562600"/>
            <a:ext cx="1132570" cy="94456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315200" y="350520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E:\Клипарты\Звук Ш\sound-sh-11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1152" y="3595687"/>
            <a:ext cx="1168048" cy="143351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828800" y="349885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E:\Клипарты\Звук Ш\sound-sh-14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103167" y="3546746"/>
            <a:ext cx="1249633" cy="148245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0" y="349885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E:\Клипарты\Звук К\1b5487d2b9e7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1308448" cy="116998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E:\июль 2013\1005627971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6200" y="1905000"/>
            <a:ext cx="1603829" cy="12192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E:\Звук Ш\Картинки на звук Ш\клипарт звук ш\scan 69.jpg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2400"/>
            <a:ext cx="1295400" cy="1374334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8288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E:\Звук Ш\Картинки на звук Ш\клипарт звук ш\scan1 130.jpg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241501"/>
            <a:ext cx="1406525" cy="806499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3152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64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E:\Звук Ш\Картинки на звук Ш\клипарт звук ш\scan 222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977820"/>
            <a:ext cx="1143000" cy="129878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6576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E:\Клипарты\Звук Ш\4431aa984f2b.jpg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005221"/>
            <a:ext cx="1295400" cy="1247285"/>
          </a:xfrm>
          <a:prstGeom prst="rect">
            <a:avLst/>
          </a:prstGeom>
          <a:noFill/>
        </p:spPr>
      </p:pic>
      <p:pic>
        <p:nvPicPr>
          <p:cNvPr id="3" name="Picture 2" descr="E:\Клипарты\Звук Ш\7a0e607220b3.jpg"/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3657600" y="2057400"/>
            <a:ext cx="1625600" cy="1219200"/>
          </a:xfrm>
          <a:prstGeom prst="rect">
            <a:avLst/>
          </a:prstGeom>
          <a:noFill/>
        </p:spPr>
      </p:pic>
      <p:pic>
        <p:nvPicPr>
          <p:cNvPr id="1028" name="Picture 4" descr="E:\Клипарты\Звук Ш\нгш0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1828800" y="5134607"/>
            <a:ext cx="1600200" cy="172339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1828800" y="0"/>
            <a:ext cx="1752600" cy="1676400"/>
          </a:xfrm>
          <a:prstGeom prst="rect">
            <a:avLst/>
          </a:prstGeom>
          <a:solidFill>
            <a:srgbClr val="DAEFC3"/>
          </a:solidFill>
          <a:ln w="13970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Звук Ш\ce926586f08c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2133600" y="304800"/>
            <a:ext cx="1143000" cy="1143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3657600" y="0"/>
            <a:ext cx="1752600" cy="1676400"/>
          </a:xfrm>
          <a:prstGeom prst="rect">
            <a:avLst/>
          </a:prstGeom>
          <a:solidFill>
            <a:srgbClr val="DAEFC3"/>
          </a:solidFill>
          <a:ln w="13970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E:\Клипарты\Звук Ш\0006-006-SHpaly.jpg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685800"/>
            <a:ext cx="1530350" cy="604701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486400" y="0"/>
            <a:ext cx="1752600" cy="1676400"/>
          </a:xfrm>
          <a:prstGeom prst="rect">
            <a:avLst/>
          </a:prstGeom>
          <a:solidFill>
            <a:srgbClr val="DAEFC3"/>
          </a:solidFill>
          <a:ln w="13970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E:\Клипарты\Звук Ш\sound-sh-03.gif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52400"/>
            <a:ext cx="1368425" cy="1456711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7315200" y="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E:\Клипарты\Звук Ш\ш1.png"/>
          <p:cNvPicPr>
            <a:picLocks noChangeAspect="1" noChangeArrowheads="1"/>
          </p:cNvPicPr>
          <p:nvPr/>
        </p:nvPicPr>
        <p:blipFill>
          <a:blip r:embed="rId25" cstate="screen">
            <a:lum contrast="20000"/>
          </a:blip>
          <a:srcRect/>
          <a:stretch>
            <a:fillRect/>
          </a:stretch>
        </p:blipFill>
        <p:spPr bwMode="auto">
          <a:xfrm rot="18632958">
            <a:off x="7696200" y="228600"/>
            <a:ext cx="990600" cy="1352552"/>
          </a:xfrm>
          <a:prstGeom prst="rect">
            <a:avLst/>
          </a:prstGeom>
          <a:noFill/>
        </p:spPr>
      </p:pic>
      <p:sp>
        <p:nvSpPr>
          <p:cNvPr id="44" name="Управляющая кнопка: справка 43">
            <a:hlinkClick r:id="" action="ppaction://noaction" highlightClick="1"/>
          </p:cNvPr>
          <p:cNvSpPr/>
          <p:nvPr/>
        </p:nvSpPr>
        <p:spPr>
          <a:xfrm>
            <a:off x="8763000" y="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57600" y="3429000"/>
            <a:ext cx="3581400" cy="34290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Инструкция: «Помоги ежу найти своих колючих друзей. Называй картинки и щелкай по ним мышкой.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Картинки: малыш, штурвал, шпалы, штангист, шмель, ковш, брошь, шкаф, шкатулка, ландыш, карандаш, финиш, душ, камыш, шалаш, мышь.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Чтобы скрыть текст,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щелкните по нему.</a:t>
            </a: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46 C 2.77778E-7 0.00023 0.2375 -0.03168 0.47517 -0.061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42775E-6 C 5.55112E-17 -0.00069 0.13299 0.03191 0.26667 0.062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7168E-6 C -2.5E-6 0.00046 -0.10295 0.0222 -0.20573 0.044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2414E-6 C -5.55556E-7 1.92414E-6 -0.09392 0.06799 -0.18785 0.135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0405E-6 C 0.01233 0.02867 0.03628 0.1489 0.07361 0.17202 C 0.11094 0.19514 0.19236 0.14566 0.22361 0.13872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4971E-6 C 3.61111E-6 0.00023 0.18524 0.06821 0.371 0.1371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1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липарты\Морская тема\0_94b84_8aa92477_XXXL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" y="0"/>
            <a:ext cx="913686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1520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8640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288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576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8425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864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Клипарты\Звук С\506513942a69.pn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869220" y="3179594"/>
            <a:ext cx="1864580" cy="1849606"/>
          </a:xfrm>
          <a:prstGeom prst="rect">
            <a:avLst/>
          </a:prstGeom>
          <a:noFill/>
        </p:spPr>
      </p:pic>
      <p:pic>
        <p:nvPicPr>
          <p:cNvPr id="5123" name="Picture 3" descr="E:\Клипарты\Звук П\шшш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667000"/>
            <a:ext cx="2571750" cy="2571750"/>
          </a:xfrm>
          <a:prstGeom prst="rect">
            <a:avLst/>
          </a:prstGeom>
          <a:noFill/>
        </p:spPr>
      </p:pic>
      <p:pic>
        <p:nvPicPr>
          <p:cNvPr id="1026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08394"/>
            <a:ext cx="533400" cy="52215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E:\Звук Ш\Картинки на звук Ш\клипарт звук ш\scan 7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555655"/>
            <a:ext cx="1371600" cy="1321145"/>
          </a:xfrm>
          <a:prstGeom prst="rect">
            <a:avLst/>
          </a:prstGeom>
          <a:noFill/>
        </p:spPr>
      </p:pic>
      <p:pic>
        <p:nvPicPr>
          <p:cNvPr id="1027" name="Picture 3" descr="E:\Клипарты\Звук К\clipart-sapfi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09800" y="5943600"/>
            <a:ext cx="557351" cy="685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288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0" name="Picture 20" descr="E:\Звук Ш\Картинки на звук Ш\клипарт звук ш\sound-sh-41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638800"/>
            <a:ext cx="1524000" cy="823148"/>
          </a:xfrm>
          <a:prstGeom prst="rect">
            <a:avLst/>
          </a:prstGeom>
          <a:noFill/>
        </p:spPr>
      </p:pic>
      <p:pic>
        <p:nvPicPr>
          <p:cNvPr id="1028" name="Picture 4" descr="E:\Клипарты\Звук К\3392adf0d03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19600" y="5638800"/>
            <a:ext cx="661155" cy="39680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6576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9" name="Picture 19" descr="E:\Звук Ш\Картинки на звук Ш\клипарт звук ш\scan 153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334000"/>
            <a:ext cx="1261759" cy="1341437"/>
          </a:xfrm>
          <a:prstGeom prst="rect">
            <a:avLst/>
          </a:prstGeom>
          <a:noFill/>
        </p:spPr>
      </p:pic>
      <p:pic>
        <p:nvPicPr>
          <p:cNvPr id="41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81364"/>
            <a:ext cx="554726" cy="54303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48640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1" name="Picture 21" descr="E:\Клипарты\Звук В Вь\d6a701fcd986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657600"/>
            <a:ext cx="1311746" cy="1138238"/>
          </a:xfrm>
          <a:prstGeom prst="rect">
            <a:avLst/>
          </a:prstGeom>
          <a:noFill/>
        </p:spPr>
      </p:pic>
      <p:pic>
        <p:nvPicPr>
          <p:cNvPr id="1029" name="Picture 5" descr="E:\Клипарты\Звук К\3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5486401"/>
            <a:ext cx="609600" cy="57890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4864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8" name="Picture 18" descr="E:\Звук Ш\Картинки на звук Ш\клипарт звук ш\scan 68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217261"/>
            <a:ext cx="1219200" cy="1488339"/>
          </a:xfrm>
          <a:prstGeom prst="rect">
            <a:avLst/>
          </a:prstGeom>
          <a:noFill/>
        </p:spPr>
      </p:pic>
      <p:pic>
        <p:nvPicPr>
          <p:cNvPr id="43" name="Picture 5" descr="E:\Клипарты\Звук К\33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000" y="4114800"/>
            <a:ext cx="609600" cy="57890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31520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 descr="E:\Звук Ш\Картинки на звук Ш\клипарт звук ш\0_50730_2e4cd6cd_XXXL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467600" y="3505200"/>
            <a:ext cx="1447800" cy="1447800"/>
          </a:xfrm>
          <a:prstGeom prst="rect">
            <a:avLst/>
          </a:prstGeom>
          <a:noFill/>
        </p:spPr>
      </p:pic>
      <p:pic>
        <p:nvPicPr>
          <p:cNvPr id="44" name="Picture 5" descr="E:\Клипарты\Звук К\3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57200" y="1905001"/>
            <a:ext cx="641918" cy="6096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E:\Звук Ш\Картинки на звук Ш\клипарт звук ш\0_96593_d2fd5f14_L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28600" y="1828800"/>
            <a:ext cx="1409700" cy="1409700"/>
          </a:xfrm>
          <a:prstGeom prst="rect">
            <a:avLst/>
          </a:prstGeom>
          <a:noFill/>
        </p:spPr>
      </p:pic>
      <p:pic>
        <p:nvPicPr>
          <p:cNvPr id="5126" name="Picture 6" descr="E:\Звук Ш\Картинки на звук Ш\клипарт звук ш\3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152400"/>
            <a:ext cx="838200" cy="1406013"/>
          </a:xfrm>
          <a:prstGeom prst="rect">
            <a:avLst/>
          </a:prstGeom>
          <a:noFill/>
        </p:spPr>
      </p:pic>
      <p:pic>
        <p:nvPicPr>
          <p:cNvPr id="5127" name="Picture 7" descr="E:\Клипарты\Звук Ш\0_8fd21_4c04aa3e_XXXL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6000" y="228600"/>
            <a:ext cx="929402" cy="1341438"/>
          </a:xfrm>
          <a:prstGeom prst="rect">
            <a:avLst/>
          </a:prstGeom>
          <a:noFill/>
        </p:spPr>
      </p:pic>
      <p:pic>
        <p:nvPicPr>
          <p:cNvPr id="5128" name="Picture 8" descr="E:\Клипарты\Звук Ш\af82825f2df3t.jpg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70414"/>
            <a:ext cx="1371600" cy="1444062"/>
          </a:xfrm>
          <a:prstGeom prst="rect">
            <a:avLst/>
          </a:prstGeom>
          <a:noFill/>
        </p:spPr>
      </p:pic>
      <p:pic>
        <p:nvPicPr>
          <p:cNvPr id="3075" name="Picture 3" descr="E:\Звук Ш\Картинки на звук Ш\клипарт звук ш\ч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228600" y="5334000"/>
            <a:ext cx="1365249" cy="1164814"/>
          </a:xfrm>
          <a:prstGeom prst="rect">
            <a:avLst/>
          </a:prstGeom>
          <a:noFill/>
        </p:spPr>
      </p:pic>
      <p:pic>
        <p:nvPicPr>
          <p:cNvPr id="5133" name="Picture 13" descr="E:\Звук Ш\Картинки на звук Ш\клипарт звук ш\1ш.jpg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8578" y="1905000"/>
            <a:ext cx="1088222" cy="1204913"/>
          </a:xfrm>
          <a:prstGeom prst="rect">
            <a:avLst/>
          </a:prstGeom>
          <a:noFill/>
        </p:spPr>
      </p:pic>
      <p:pic>
        <p:nvPicPr>
          <p:cNvPr id="5129" name="Picture 9" descr="E:\Клипарты\Звук Ш\Бабушка,-варить-с-Деревянные-ложки_4f677696b36b8-thumb.jp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5867400" y="176924"/>
            <a:ext cx="990600" cy="1423276"/>
          </a:xfrm>
          <a:prstGeom prst="rect">
            <a:avLst/>
          </a:prstGeom>
          <a:noFill/>
        </p:spPr>
      </p:pic>
      <p:pic>
        <p:nvPicPr>
          <p:cNvPr id="5142" name="Picture 22" descr="E:\Клипарты\Звук Л\f36e735f9ade.jpg"/>
          <p:cNvPicPr>
            <a:picLocks noChangeAspect="1" noChangeArrowheads="1"/>
          </p:cNvPicPr>
          <p:nvPr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828800"/>
            <a:ext cx="1329790" cy="1447800"/>
          </a:xfrm>
          <a:prstGeom prst="rect">
            <a:avLst/>
          </a:prstGeom>
          <a:noFill/>
        </p:spPr>
      </p:pic>
      <p:pic>
        <p:nvPicPr>
          <p:cNvPr id="45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304800"/>
            <a:ext cx="554726" cy="543035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3152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E:\Клипарты\Звук Ш\Дед-с-шляпу-и-пешеходного-тростник_4f677870d7c67-thumb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848600" y="152400"/>
            <a:ext cx="706526" cy="14478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4" name="Picture 14" descr="E:\Звук Ш\Картинки на звук Ш\клипарт звук ш\кукушка.gif"/>
          <p:cNvPicPr>
            <a:picLocks noChangeAspect="1" noChangeArrowheads="1"/>
          </p:cNvPicPr>
          <p:nvPr/>
        </p:nvPicPr>
        <p:blipFill>
          <a:blip r:embed="rId27">
            <a:lum bright="-10000" contrast="10000"/>
          </a:blip>
          <a:srcRect/>
          <a:stretch>
            <a:fillRect/>
          </a:stretch>
        </p:blipFill>
        <p:spPr bwMode="auto">
          <a:xfrm flipH="1">
            <a:off x="7543800" y="5334000"/>
            <a:ext cx="1331383" cy="107707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1828800" y="1752600"/>
            <a:ext cx="3657600" cy="3352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Инструкция: «Помоги пирату отыскать сокровища. Называй картинки и щелкай по ним мышкой.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Картинки: ромашка, матрешка, хлопушка, бабушка, дедушка, пушка, подушка, чашка, фишки, клюшка, мишка, кукушка, кошка, вишни, лягушка, мышка.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Щелкните по тексту,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чтобы скрыть его.</a:t>
            </a:r>
          </a:p>
        </p:txBody>
      </p:sp>
      <p:sp>
        <p:nvSpPr>
          <p:cNvPr id="47" name="Управляющая кнопка: справка 46">
            <a:hlinkClick r:id="" action="ppaction://noaction" highlightClick="1"/>
          </p:cNvPr>
          <p:cNvSpPr/>
          <p:nvPr/>
        </p:nvSpPr>
        <p:spPr>
          <a:xfrm>
            <a:off x="8763000" y="0"/>
            <a:ext cx="381000" cy="381000"/>
          </a:xfrm>
          <a:prstGeom prst="actionButtonHelp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463E-6 C -3.33333E-6 1.79463E-6 0.11459 -0.00786 0.22917 -0.01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022E-7 C -5.55556E-7 2.96022E-7 0.01459 -0.14546 0.02934 -0.29093 " pathEditMode="relative" ptsTypes="aA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2.39593E-6 C 9.44444E-6 -2.39593E-6 -0.09548 -0.12719 -0.19079 -0.254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5E-6 0.00024 -0.21094 -0.01919 -0.42188 -0.03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19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01295E-7 C -3.33333E-6 0.00023 -0.18333 -0.13783 -0.36666 -0.2752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138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7 C -3.33333E-6 -0.00023 -0.30416 -0.02682 -0.60833 -0.053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-26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9942E-6 C 0 -0.00023 0.12083 0.11815 0.24167 0.2365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118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20814E-6 C -8.33333E-7 5.20814E-6 -0.31997 0.25209 -0.63993 0.50417 " pathEditMode="relative" ptsTypes="aA">
                                      <p:cBhvr>
                                        <p:cTn id="1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17" grpId="0" animBg="1"/>
      <p:bldP spid="21" grpId="0" animBg="1"/>
      <p:bldP spid="25" grpId="0" animBg="1"/>
      <p:bldP spid="22" grpId="0" animBg="1"/>
      <p:bldP spid="30" grpId="0" animBg="1"/>
      <p:bldP spid="15" grpId="0" animBg="1"/>
      <p:bldP spid="34" grpId="0" animBg="1"/>
      <p:bldP spid="23" grpId="0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291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Администратор</cp:lastModifiedBy>
  <cp:revision>14</cp:revision>
  <dcterms:created xsi:type="dcterms:W3CDTF">2013-07-29T17:40:38Z</dcterms:created>
  <dcterms:modified xsi:type="dcterms:W3CDTF">2026-02-14T12:35:48Z</dcterms:modified>
</cp:coreProperties>
</file>